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300" r:id="rId2"/>
    <p:sldId id="292" r:id="rId3"/>
    <p:sldId id="274" r:id="rId4"/>
    <p:sldId id="288" r:id="rId5"/>
    <p:sldId id="293" r:id="rId6"/>
    <p:sldId id="297" r:id="rId7"/>
    <p:sldId id="299" r:id="rId8"/>
    <p:sldId id="294" r:id="rId9"/>
    <p:sldId id="29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6883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ebp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3BCBBB-8AE5-998E-AB6B-E53B25BA3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180EB8D-BC84-5389-1CC6-B7182E7D8ED1}"/>
              </a:ext>
            </a:extLst>
          </p:cNvPr>
          <p:cNvSpPr txBox="1"/>
          <p:nvPr/>
        </p:nvSpPr>
        <p:spPr>
          <a:xfrm>
            <a:off x="649481" y="2347605"/>
            <a:ext cx="784503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CE2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résous un problème.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42F1FD2-2AD3-9D9E-934A-4DA7E79462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6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965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4669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comprends le problème.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05E045C-A47D-9F91-7245-88150B2172BB}"/>
              </a:ext>
            </a:extLst>
          </p:cNvPr>
          <p:cNvSpPr txBox="1"/>
          <p:nvPr/>
        </p:nvSpPr>
        <p:spPr>
          <a:xfrm>
            <a:off x="3435206" y="2795322"/>
            <a:ext cx="4636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représente le problème.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38B1B44-D3F9-159A-B176-176BB7E8A6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415841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calcule la réponse.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9835C03-C137-2A0A-2AF7-AC71A4E2DF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01851" y="5617419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réponds à la question.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C8F73C6-344D-6794-D5FD-3BF3EA118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D3AF5-D510-5A72-BDCB-CA8B47ADB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47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AEAF2908-9864-3C83-00E9-998422515C3A}"/>
              </a:ext>
            </a:extLst>
          </p:cNvPr>
          <p:cNvSpPr txBox="1"/>
          <p:nvPr/>
        </p:nvSpPr>
        <p:spPr>
          <a:xfrm>
            <a:off x="4783372" y="1090453"/>
            <a:ext cx="4035596" cy="501355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Dans la vitrine, il y a 120 macarons.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60 macarons sont au chocolat, les autres sont aux fruits. </a:t>
            </a:r>
            <a:endParaRPr lang="fr-FR" sz="36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macarons aux fruits y a-t-il ? </a:t>
            </a:r>
            <a:endParaRPr lang="fr-FR" sz="36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5DF0F84-BDDE-5AA9-9686-52B7653AF015}"/>
              </a:ext>
            </a:extLst>
          </p:cNvPr>
          <p:cNvSpPr txBox="1"/>
          <p:nvPr/>
        </p:nvSpPr>
        <p:spPr>
          <a:xfrm>
            <a:off x="331305" y="1090453"/>
            <a:ext cx="3969125" cy="50135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Dans la boite, il y a 10 macarons.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 macarons sont au chocolat, les autres sont aux fruits. </a:t>
            </a:r>
            <a:endParaRPr lang="fr-FR" sz="36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macarons aux fruits y a-t-il ? </a:t>
            </a:r>
            <a:endParaRPr lang="fr-FR" sz="36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8FE744ED-9CAA-EE6F-BED8-AD01AF97C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1428" y="39491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B81712-E626-F9BA-60D6-9DB5BF7FD834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10E8664-DDE7-C232-ED4F-5FBB27A533E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58F8F09B-4E0B-5F51-876F-B0C9FB43FB26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B636B3DB-170B-465B-AEF9-61EE6DDD32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2" b="14885"/>
          <a:stretch/>
        </p:blipFill>
        <p:spPr>
          <a:xfrm>
            <a:off x="3676160" y="5702192"/>
            <a:ext cx="1639185" cy="115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5313" y="4800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023472-69E4-D6E1-F9DA-872AC1606101}"/>
              </a:ext>
            </a:extLst>
          </p:cNvPr>
          <p:cNvSpPr/>
          <p:nvPr/>
        </p:nvSpPr>
        <p:spPr>
          <a:xfrm>
            <a:off x="718019" y="5601207"/>
            <a:ext cx="3314978" cy="5348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10 macarons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C5E077E-AAC6-5A05-432E-637165511E12}"/>
              </a:ext>
            </a:extLst>
          </p:cNvPr>
          <p:cNvSpPr/>
          <p:nvPr/>
        </p:nvSpPr>
        <p:spPr>
          <a:xfrm>
            <a:off x="2603924" y="6136104"/>
            <a:ext cx="1429073" cy="53489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fruits ?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27DF395-93DB-D1E1-0D26-1216AA847AB0}"/>
              </a:ext>
            </a:extLst>
          </p:cNvPr>
          <p:cNvSpPr/>
          <p:nvPr/>
        </p:nvSpPr>
        <p:spPr>
          <a:xfrm>
            <a:off x="718019" y="6136104"/>
            <a:ext cx="1885905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6 </a:t>
            </a:r>
            <a:r>
              <a:rPr lang="fr-FR" sz="2000" dirty="0"/>
              <a:t>(choco)</a:t>
            </a:r>
            <a:endParaRPr lang="fr-FR" sz="2400" dirty="0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D1CFACF4-4A18-86BD-B5C0-F12DDC69E7A8}"/>
              </a:ext>
            </a:extLst>
          </p:cNvPr>
          <p:cNvSpPr/>
          <p:nvPr/>
        </p:nvSpPr>
        <p:spPr>
          <a:xfrm>
            <a:off x="487963" y="3283015"/>
            <a:ext cx="3486409" cy="2042445"/>
          </a:xfrm>
          <a:prstGeom prst="ellipse">
            <a:avLst/>
          </a:prstGeom>
          <a:solidFill>
            <a:srgbClr val="FF7F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2000" dirty="0"/>
          </a:p>
          <a:p>
            <a:pPr algn="ctr"/>
            <a:endParaRPr lang="fr-FR" sz="2000" dirty="0"/>
          </a:p>
          <a:p>
            <a:pPr algn="ctr"/>
            <a:endParaRPr lang="fr-FR" sz="2000" dirty="0"/>
          </a:p>
          <a:p>
            <a:pPr algn="ctr"/>
            <a:endParaRPr lang="fr-FR" sz="2000" dirty="0"/>
          </a:p>
          <a:p>
            <a:pPr algn="ctr"/>
            <a:r>
              <a:rPr lang="fr-FR" sz="2000" dirty="0"/>
              <a:t>TOTAL:  </a:t>
            </a:r>
            <a:r>
              <a:rPr lang="fr-FR" sz="2000" b="1" dirty="0"/>
              <a:t>10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5CFF6AFE-B2C5-2BD7-A9DE-6237FFFC224F}"/>
              </a:ext>
            </a:extLst>
          </p:cNvPr>
          <p:cNvSpPr/>
          <p:nvPr/>
        </p:nvSpPr>
        <p:spPr>
          <a:xfrm>
            <a:off x="613739" y="3787861"/>
            <a:ext cx="1385521" cy="106160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6 </a:t>
            </a:r>
          </a:p>
          <a:p>
            <a:pPr algn="ctr"/>
            <a:r>
              <a:rPr lang="fr-FR" sz="2000" dirty="0">
                <a:solidFill>
                  <a:schemeClr val="tx1"/>
                </a:solidFill>
              </a:rPr>
              <a:t>chocolats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C8D92C32-1593-E3C1-734E-3F2081ECCD64}"/>
              </a:ext>
            </a:extLst>
          </p:cNvPr>
          <p:cNvSpPr/>
          <p:nvPr/>
        </p:nvSpPr>
        <p:spPr>
          <a:xfrm>
            <a:off x="2483505" y="3748307"/>
            <a:ext cx="1467730" cy="109888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? </a:t>
            </a:r>
          </a:p>
          <a:p>
            <a:pPr algn="ctr"/>
            <a:r>
              <a:rPr lang="fr-FR" sz="2000" dirty="0">
                <a:solidFill>
                  <a:schemeClr val="tx1"/>
                </a:solidFill>
              </a:rPr>
              <a:t>fruits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350ED38-6465-9612-FFF4-4355BBD6C894}"/>
              </a:ext>
            </a:extLst>
          </p:cNvPr>
          <p:cNvCxnSpPr>
            <a:cxnSpLocks/>
          </p:cNvCxnSpPr>
          <p:nvPr/>
        </p:nvCxnSpPr>
        <p:spPr>
          <a:xfrm>
            <a:off x="4572000" y="982766"/>
            <a:ext cx="0" cy="56493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18FE63AD-1782-89B3-C4B9-00D2FE2037B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4754C98-CA78-9004-A6F9-C94DEB7AA42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640011" y="1955840"/>
            <a:ext cx="8004575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Je cherche une partie des macarons :</a:t>
            </a:r>
          </a:p>
          <a:p>
            <a:pPr algn="ctr"/>
            <a:r>
              <a:rPr lang="fr-FR" sz="3200" dirty="0">
                <a:solidFill>
                  <a:srgbClr val="C00000"/>
                </a:solidFill>
              </a:rPr>
              <a:t> les macarons aux fruits. 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FF64C6A-64CB-883C-24D5-8C1E2B25A4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3508499" y="996231"/>
            <a:ext cx="1885906" cy="972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DDC23BA-0F7D-DF0C-9044-307AC6E1B1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3665427" y="3210411"/>
            <a:ext cx="1813145" cy="972000"/>
          </a:xfrm>
          <a:prstGeom prst="rect">
            <a:avLst/>
          </a:prstGeom>
        </p:spPr>
      </p:pic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4F0598DF-97D2-5A06-F06B-0034E0DDA73D}"/>
              </a:ext>
            </a:extLst>
          </p:cNvPr>
          <p:cNvSpPr/>
          <p:nvPr/>
        </p:nvSpPr>
        <p:spPr>
          <a:xfrm>
            <a:off x="4831920" y="762435"/>
            <a:ext cx="455947" cy="5209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F32DFB38-8938-8EB1-6F4E-55CB0865A4DF}"/>
              </a:ext>
            </a:extLst>
          </p:cNvPr>
          <p:cNvSpPr/>
          <p:nvPr/>
        </p:nvSpPr>
        <p:spPr>
          <a:xfrm>
            <a:off x="4988848" y="3060798"/>
            <a:ext cx="455947" cy="55767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7F87B69-7EAE-C468-7E07-9BCA6C2CBAF6}"/>
              </a:ext>
            </a:extLst>
          </p:cNvPr>
          <p:cNvSpPr/>
          <p:nvPr/>
        </p:nvSpPr>
        <p:spPr>
          <a:xfrm>
            <a:off x="5329608" y="4630582"/>
            <a:ext cx="3314978" cy="5348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120 macarons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6B5902F-0E7B-6BAB-3BAF-C5853663AD3C}"/>
              </a:ext>
            </a:extLst>
          </p:cNvPr>
          <p:cNvSpPr/>
          <p:nvPr/>
        </p:nvSpPr>
        <p:spPr>
          <a:xfrm>
            <a:off x="7215512" y="5165479"/>
            <a:ext cx="1429073" cy="53489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fruits ?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9CEC0E9-89B7-C8BE-D35F-ADB40B67A8C3}"/>
              </a:ext>
            </a:extLst>
          </p:cNvPr>
          <p:cNvSpPr/>
          <p:nvPr/>
        </p:nvSpPr>
        <p:spPr>
          <a:xfrm>
            <a:off x="5329608" y="5165479"/>
            <a:ext cx="1885905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60 </a:t>
            </a:r>
            <a:r>
              <a:rPr lang="fr-FR" sz="2000" dirty="0"/>
              <a:t>(choco)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4" grpId="0" animBg="1"/>
      <p:bldP spid="25" grpId="0" animBg="1"/>
      <p:bldP spid="4" grpId="0" animBg="1"/>
      <p:bldP spid="5" grpId="0" animBg="1"/>
      <p:bldP spid="13" grpId="0" animBg="1"/>
      <p:bldP spid="12" grpId="0" animBg="1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299793" y="5057533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4 macarons </a:t>
            </a:r>
          </a:p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aux fruits.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517403" y="3084796"/>
            <a:ext cx="28147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6 + … = 10   </a:t>
            </a:r>
          </a:p>
          <a:p>
            <a:pPr algn="ctr"/>
            <a:r>
              <a:rPr lang="fr-FR" sz="3200" dirty="0">
                <a:solidFill>
                  <a:srgbClr val="C00000"/>
                </a:solidFill>
              </a:rPr>
              <a:t>ou </a:t>
            </a:r>
          </a:p>
          <a:p>
            <a:pPr algn="ctr"/>
            <a:r>
              <a:rPr lang="fr-FR" sz="3200" dirty="0">
                <a:solidFill>
                  <a:srgbClr val="C00000"/>
                </a:solidFill>
              </a:rPr>
              <a:t>10 − 6 = …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2937333D-0135-528D-A7F6-BE1FE45D3939}"/>
              </a:ext>
            </a:extLst>
          </p:cNvPr>
          <p:cNvCxnSpPr>
            <a:cxnSpLocks/>
          </p:cNvCxnSpPr>
          <p:nvPr/>
        </p:nvCxnSpPr>
        <p:spPr>
          <a:xfrm>
            <a:off x="4536736" y="390591"/>
            <a:ext cx="35264" cy="62415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5692BA96-A6EE-C46F-2102-DF465C03BF1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F5C8F52-3FAF-350E-ECE0-2D6797C98A5C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F5B1C6C-6F44-9D11-1DB3-B7946A27F629}"/>
              </a:ext>
            </a:extLst>
          </p:cNvPr>
          <p:cNvSpPr/>
          <p:nvPr/>
        </p:nvSpPr>
        <p:spPr>
          <a:xfrm>
            <a:off x="5155687" y="1233894"/>
            <a:ext cx="3314978" cy="5348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120 macarons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97052DC-B359-8BA4-E061-A729A2FCB444}"/>
              </a:ext>
            </a:extLst>
          </p:cNvPr>
          <p:cNvSpPr/>
          <p:nvPr/>
        </p:nvSpPr>
        <p:spPr>
          <a:xfrm>
            <a:off x="7041591" y="1768791"/>
            <a:ext cx="1429073" cy="53489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fruits 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671B66-F23C-5829-89CB-7AA665177164}"/>
              </a:ext>
            </a:extLst>
          </p:cNvPr>
          <p:cNvSpPr/>
          <p:nvPr/>
        </p:nvSpPr>
        <p:spPr>
          <a:xfrm>
            <a:off x="5155687" y="1768791"/>
            <a:ext cx="1885905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60 </a:t>
            </a:r>
            <a:r>
              <a:rPr lang="fr-FR" sz="2000" dirty="0"/>
              <a:t>(choco)</a:t>
            </a:r>
            <a:endParaRPr lang="fr-FR" sz="2400" dirty="0"/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CD94F747-CFE8-2FA0-32EE-2459D4BBAB87}"/>
              </a:ext>
            </a:extLst>
          </p:cNvPr>
          <p:cNvGrpSpPr/>
          <p:nvPr/>
        </p:nvGrpSpPr>
        <p:grpSpPr>
          <a:xfrm>
            <a:off x="1191730" y="354771"/>
            <a:ext cx="2834777" cy="2489542"/>
            <a:chOff x="799594" y="493598"/>
            <a:chExt cx="3486409" cy="3242029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4EDF214-5410-60A3-2D3A-EDF4E7D44206}"/>
                </a:ext>
              </a:extLst>
            </p:cNvPr>
            <p:cNvSpPr/>
            <p:nvPr/>
          </p:nvSpPr>
          <p:spPr>
            <a:xfrm>
              <a:off x="971025" y="2661682"/>
              <a:ext cx="3314978" cy="5348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10 macarons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219CE9C-BF4E-6CB7-5A83-784961303034}"/>
                </a:ext>
              </a:extLst>
            </p:cNvPr>
            <p:cNvSpPr/>
            <p:nvPr/>
          </p:nvSpPr>
          <p:spPr>
            <a:xfrm>
              <a:off x="2856930" y="3196579"/>
              <a:ext cx="1429073" cy="534896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fruits ?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0527CF9-BFFD-E4A5-1280-301A42197425}"/>
                </a:ext>
              </a:extLst>
            </p:cNvPr>
            <p:cNvSpPr/>
            <p:nvPr/>
          </p:nvSpPr>
          <p:spPr>
            <a:xfrm>
              <a:off x="971025" y="3196579"/>
              <a:ext cx="1885905" cy="53904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6 (choco)</a:t>
              </a: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F398A94A-4B68-CBF7-2294-C5F772B7FB12}"/>
                </a:ext>
              </a:extLst>
            </p:cNvPr>
            <p:cNvSpPr/>
            <p:nvPr/>
          </p:nvSpPr>
          <p:spPr>
            <a:xfrm>
              <a:off x="799594" y="493598"/>
              <a:ext cx="3486409" cy="2042445"/>
            </a:xfrm>
            <a:prstGeom prst="ellipse">
              <a:avLst/>
            </a:prstGeom>
            <a:solidFill>
              <a:srgbClr val="FF7F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fr-FR" sz="1600" dirty="0"/>
            </a:p>
            <a:p>
              <a:pPr algn="ctr"/>
              <a:endParaRPr lang="fr-FR" sz="1600" dirty="0"/>
            </a:p>
            <a:p>
              <a:pPr algn="ctr"/>
              <a:endParaRPr lang="fr-FR" sz="1600" dirty="0"/>
            </a:p>
            <a:p>
              <a:pPr algn="ctr"/>
              <a:endParaRPr lang="fr-FR" sz="1600" dirty="0"/>
            </a:p>
            <a:p>
              <a:pPr algn="ctr"/>
              <a:r>
                <a:rPr lang="fr-FR" sz="1600" dirty="0"/>
                <a:t>TOTAL:  </a:t>
              </a:r>
              <a:r>
                <a:rPr lang="fr-FR" sz="1600" b="1" dirty="0"/>
                <a:t>10</a:t>
              </a: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973C5D89-B98E-9082-5D13-E9D892C2C903}"/>
                </a:ext>
              </a:extLst>
            </p:cNvPr>
            <p:cNvSpPr/>
            <p:nvPr/>
          </p:nvSpPr>
          <p:spPr>
            <a:xfrm>
              <a:off x="1096900" y="858590"/>
              <a:ext cx="1385521" cy="106160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6 </a:t>
              </a:r>
            </a:p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chocolats</a:t>
              </a:r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458EB3C-48F9-926E-1F0C-5A083FB14000}"/>
                </a:ext>
              </a:extLst>
            </p:cNvPr>
            <p:cNvSpPr/>
            <p:nvPr/>
          </p:nvSpPr>
          <p:spPr>
            <a:xfrm>
              <a:off x="2569690" y="874661"/>
              <a:ext cx="1467730" cy="1098885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? </a:t>
              </a:r>
            </a:p>
            <a:p>
              <a:pPr algn="ctr"/>
              <a:r>
                <a:rPr lang="fr-FR" sz="1600" dirty="0">
                  <a:solidFill>
                    <a:schemeClr val="tx1"/>
                  </a:solidFill>
                </a:rPr>
                <a:t>fruits</a:t>
              </a:r>
            </a:p>
          </p:txBody>
        </p:sp>
      </p:grpSp>
      <p:pic>
        <p:nvPicPr>
          <p:cNvPr id="30" name="Image 29">
            <a:extLst>
              <a:ext uri="{FF2B5EF4-FFF2-40B4-BE49-F238E27FC236}">
                <a16:creationId xmlns:a16="http://schemas.microsoft.com/office/drawing/2014/main" id="{8D72BE9B-BFB5-ED61-DF3D-42CACDDCA9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3647053" y="4823814"/>
            <a:ext cx="1779368" cy="972000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525A2574-0477-EE9E-50BC-F474026AC76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3640237" y="3281418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1A6DCB7A-6C14-BEA2-C444-ECD9F6747516}"/>
              </a:ext>
            </a:extLst>
          </p:cNvPr>
          <p:cNvSpPr/>
          <p:nvPr/>
        </p:nvSpPr>
        <p:spPr>
          <a:xfrm>
            <a:off x="5095806" y="3033354"/>
            <a:ext cx="425220" cy="5411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83110281-D9B9-E128-73B4-2015419A819A}"/>
              </a:ext>
            </a:extLst>
          </p:cNvPr>
          <p:cNvSpPr/>
          <p:nvPr/>
        </p:nvSpPr>
        <p:spPr>
          <a:xfrm>
            <a:off x="5086343" y="4615868"/>
            <a:ext cx="469273" cy="5656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3158DE85-0E45-5497-78EC-F931E3CBC94B}"/>
              </a:ext>
            </a:extLst>
          </p:cNvPr>
          <p:cNvSpPr txBox="1"/>
          <p:nvPr/>
        </p:nvSpPr>
        <p:spPr>
          <a:xfrm>
            <a:off x="5957200" y="3511953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120 − 60 = …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956C8DA5-05A0-865C-B152-26DF6762C789}"/>
              </a:ext>
            </a:extLst>
          </p:cNvPr>
          <p:cNvSpPr txBox="1"/>
          <p:nvPr/>
        </p:nvSpPr>
        <p:spPr>
          <a:xfrm>
            <a:off x="5654915" y="5083829"/>
            <a:ext cx="54344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60 macarons</a:t>
            </a:r>
          </a:p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 aux fruits.</a:t>
            </a:r>
          </a:p>
        </p:txBody>
      </p:sp>
    </p:spTree>
    <p:extLst>
      <p:ext uri="{BB962C8B-B14F-4D97-AF65-F5344CB8AC3E}">
        <p14:creationId xmlns:p14="http://schemas.microsoft.com/office/powerpoint/2010/main" val="424493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914FA8-4ADC-8298-19B0-87D4E59321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00CBEC0-6AF2-DF1D-10F4-AE17F7526EDB}"/>
              </a:ext>
            </a:extLst>
          </p:cNvPr>
          <p:cNvSpPr txBox="1"/>
          <p:nvPr/>
        </p:nvSpPr>
        <p:spPr>
          <a:xfrm>
            <a:off x="4783372" y="1090453"/>
            <a:ext cx="4035596" cy="372537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pâtissier a préparé 145 cookies. Il a déjà cuit 40 cookies.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cookies reste-t-il à cuire ? </a:t>
            </a:r>
            <a:endParaRPr lang="fr-FR" sz="32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159AA7B-856F-826D-34A5-132580742CC0}"/>
              </a:ext>
            </a:extLst>
          </p:cNvPr>
          <p:cNvSpPr txBox="1"/>
          <p:nvPr/>
        </p:nvSpPr>
        <p:spPr>
          <a:xfrm>
            <a:off x="331305" y="1090453"/>
            <a:ext cx="4029322" cy="372537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pâtissier range les cookies dans des boites de 10. Il a déjà mis 5 cookies.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cookies manque-t-il ? </a:t>
            </a:r>
            <a:endParaRPr lang="fr-FR" sz="32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3295004-B7C9-8E41-7FB7-710EA1455986}"/>
              </a:ext>
            </a:extLst>
          </p:cNvPr>
          <p:cNvSpPr txBox="1">
            <a:spLocks/>
          </p:cNvSpPr>
          <p:nvPr/>
        </p:nvSpPr>
        <p:spPr>
          <a:xfrm>
            <a:off x="1621428" y="39491"/>
            <a:ext cx="7886700" cy="7597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10864F-7A02-341E-4C0D-49296E72121F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F263867-A809-3C02-752F-B1FC0E7EAB5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C1318A55-8A64-A445-CB69-AC58EE9AF885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CEBE60E1-ACDC-9EE2-371C-791E6D19CB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381" y="4691641"/>
            <a:ext cx="2451483" cy="236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071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25DFC-966D-0DEF-1833-D583100B3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>
            <a:extLst>
              <a:ext uri="{FF2B5EF4-FFF2-40B4-BE49-F238E27FC236}">
                <a16:creationId xmlns:a16="http://schemas.microsoft.com/office/drawing/2014/main" id="{395FD58F-8A21-8783-3DEC-DC16F6BD5039}"/>
              </a:ext>
            </a:extLst>
          </p:cNvPr>
          <p:cNvSpPr txBox="1"/>
          <p:nvPr/>
        </p:nvSpPr>
        <p:spPr>
          <a:xfrm>
            <a:off x="88292" y="994819"/>
            <a:ext cx="33260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Je cherche une partie des cookies.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B2E4F5A-B919-73B0-BAC3-435C50FFEF56}"/>
              </a:ext>
            </a:extLst>
          </p:cNvPr>
          <p:cNvSpPr txBox="1"/>
          <p:nvPr/>
        </p:nvSpPr>
        <p:spPr>
          <a:xfrm>
            <a:off x="88292" y="56580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manque 5 cookies.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25DB458-2896-AFEA-A907-FA97CB4FCBB6}"/>
              </a:ext>
            </a:extLst>
          </p:cNvPr>
          <p:cNvSpPr txBox="1"/>
          <p:nvPr/>
        </p:nvSpPr>
        <p:spPr>
          <a:xfrm>
            <a:off x="475920" y="3803168"/>
            <a:ext cx="2772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5 + … = 10    </a:t>
            </a:r>
          </a:p>
          <a:p>
            <a:pPr algn="ctr"/>
            <a:r>
              <a:rPr lang="fr-FR" sz="3200" dirty="0"/>
              <a:t>ou</a:t>
            </a:r>
            <a:r>
              <a:rPr lang="fr-FR" sz="3200" dirty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fr-FR" sz="3200" dirty="0">
                <a:solidFill>
                  <a:srgbClr val="C00000"/>
                </a:solidFill>
              </a:rPr>
              <a:t>10 – 5 = …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7214CD3E-6F30-57F8-5D50-4E25D8BC49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B5C0FA8D-1901-4157-B8F0-13546ED49E09}"/>
              </a:ext>
            </a:extLst>
          </p:cNvPr>
          <p:cNvSpPr/>
          <p:nvPr/>
        </p:nvSpPr>
        <p:spPr>
          <a:xfrm>
            <a:off x="411130" y="2665791"/>
            <a:ext cx="1114697" cy="69988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C653F7E0-A0E3-D739-042A-B82ACEB3438A}"/>
              </a:ext>
            </a:extLst>
          </p:cNvPr>
          <p:cNvSpPr/>
          <p:nvPr/>
        </p:nvSpPr>
        <p:spPr>
          <a:xfrm>
            <a:off x="1604643" y="2665791"/>
            <a:ext cx="1114697" cy="69988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6DD3069F-31E0-3D3F-4F58-14D86EC3CDE6}"/>
              </a:ext>
            </a:extLst>
          </p:cNvPr>
          <p:cNvSpPr/>
          <p:nvPr/>
        </p:nvSpPr>
        <p:spPr>
          <a:xfrm>
            <a:off x="342880" y="2304421"/>
            <a:ext cx="2449753" cy="142261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86210474-B1E3-5254-B650-CBF056E5F052}"/>
              </a:ext>
            </a:extLst>
          </p:cNvPr>
          <p:cNvSpPr/>
          <p:nvPr/>
        </p:nvSpPr>
        <p:spPr>
          <a:xfrm>
            <a:off x="1140021" y="2304421"/>
            <a:ext cx="908111" cy="44901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10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37255AA7-92F2-C72E-4F7D-5E9142007548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255CEA50-6337-5833-7709-0310B602A6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3574539" y="1155592"/>
            <a:ext cx="1885906" cy="972000"/>
          </a:xfrm>
          <a:prstGeom prst="rect">
            <a:avLst/>
          </a:prstGeom>
        </p:spPr>
      </p:pic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53F334BB-B6A5-6B72-AE16-11670237CC0D}"/>
              </a:ext>
            </a:extLst>
          </p:cNvPr>
          <p:cNvSpPr/>
          <p:nvPr/>
        </p:nvSpPr>
        <p:spPr>
          <a:xfrm>
            <a:off x="4897960" y="921796"/>
            <a:ext cx="455947" cy="5209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5F5F1540-B87E-56E4-45DA-064132CB39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3574539" y="5367049"/>
            <a:ext cx="1779368" cy="9720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19856BDE-F757-E49E-0618-90D9C7EC89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3574539" y="3896584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241E1183-1DFF-D5A9-563A-3DABBB84F25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3574539" y="2559411"/>
            <a:ext cx="1813145" cy="97200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54365303-9F8F-AFC9-618E-6FAC61E231F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3D3378F2-5541-3BD3-49AC-696D5615E823}"/>
              </a:ext>
            </a:extLst>
          </p:cNvPr>
          <p:cNvSpPr/>
          <p:nvPr/>
        </p:nvSpPr>
        <p:spPr>
          <a:xfrm>
            <a:off x="4897960" y="2409798"/>
            <a:ext cx="455947" cy="55767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EEF8BD25-D388-F00F-0DAD-BB6E3C687C82}"/>
              </a:ext>
            </a:extLst>
          </p:cNvPr>
          <p:cNvSpPr/>
          <p:nvPr/>
        </p:nvSpPr>
        <p:spPr>
          <a:xfrm>
            <a:off x="4935503" y="3795150"/>
            <a:ext cx="452181" cy="5411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78AE2E5D-1696-E2F8-F6D4-074201D39A94}"/>
              </a:ext>
            </a:extLst>
          </p:cNvPr>
          <p:cNvSpPr/>
          <p:nvPr/>
        </p:nvSpPr>
        <p:spPr>
          <a:xfrm>
            <a:off x="4991172" y="5216825"/>
            <a:ext cx="469273" cy="5656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6CE1ADA-E8AE-A6EA-075E-A1FF57E245D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19F9ED09-FC0B-7942-E802-0AB9E1DB87EE}"/>
              </a:ext>
            </a:extLst>
          </p:cNvPr>
          <p:cNvSpPr txBox="1"/>
          <p:nvPr/>
        </p:nvSpPr>
        <p:spPr>
          <a:xfrm>
            <a:off x="5679866" y="994819"/>
            <a:ext cx="33260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Je cherche une partie des cookies.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C1DB55B-01E8-C28B-55BF-C24FD89844C7}"/>
              </a:ext>
            </a:extLst>
          </p:cNvPr>
          <p:cNvSpPr/>
          <p:nvPr/>
        </p:nvSpPr>
        <p:spPr>
          <a:xfrm>
            <a:off x="5960183" y="2474420"/>
            <a:ext cx="2655152" cy="428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145 cookies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F52391A-9311-07DF-100E-D61624EB3E48}"/>
              </a:ext>
            </a:extLst>
          </p:cNvPr>
          <p:cNvSpPr/>
          <p:nvPr/>
        </p:nvSpPr>
        <p:spPr>
          <a:xfrm>
            <a:off x="7335843" y="2902849"/>
            <a:ext cx="1279492" cy="42842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Reste ?</a:t>
            </a:r>
            <a:endParaRPr lang="fr-FR" sz="28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791622B-DF24-5115-E595-2E7162097869}"/>
              </a:ext>
            </a:extLst>
          </p:cNvPr>
          <p:cNvSpPr/>
          <p:nvPr/>
        </p:nvSpPr>
        <p:spPr>
          <a:xfrm>
            <a:off x="5960183" y="2902850"/>
            <a:ext cx="1375659" cy="431754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40 cuits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EC06C96-63F4-2497-231B-3C41606FA50D}"/>
              </a:ext>
            </a:extLst>
          </p:cNvPr>
          <p:cNvSpPr txBox="1"/>
          <p:nvPr/>
        </p:nvSpPr>
        <p:spPr>
          <a:xfrm>
            <a:off x="5673765" y="5554898"/>
            <a:ext cx="30035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reste 105 </a:t>
            </a:r>
          </a:p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cookies à cuire.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D6D75F66-1094-B287-308D-2FB8A2997D48}"/>
              </a:ext>
            </a:extLst>
          </p:cNvPr>
          <p:cNvSpPr txBox="1"/>
          <p:nvPr/>
        </p:nvSpPr>
        <p:spPr>
          <a:xfrm>
            <a:off x="5789192" y="4149036"/>
            <a:ext cx="2772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145 – 40 = 105 </a:t>
            </a:r>
          </a:p>
        </p:txBody>
      </p:sp>
    </p:spTree>
    <p:extLst>
      <p:ext uri="{BB962C8B-B14F-4D97-AF65-F5344CB8AC3E}">
        <p14:creationId xmlns:p14="http://schemas.microsoft.com/office/powerpoint/2010/main" val="72605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5" grpId="0" animBg="1"/>
      <p:bldP spid="24" grpId="0" animBg="1"/>
      <p:bldP spid="25" grpId="0" animBg="1"/>
      <p:bldP spid="4" grpId="0" animBg="1"/>
      <p:bldP spid="32" grpId="0"/>
      <p:bldP spid="33" grpId="0" animBg="1"/>
      <p:bldP spid="34" grpId="0" animBg="1"/>
      <p:bldP spid="35" grpId="0" animBg="1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737061" y="2086819"/>
            <a:ext cx="7135488" cy="595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DB249E-1B78-3E16-1109-633706024811}"/>
              </a:ext>
            </a:extLst>
          </p:cNvPr>
          <p:cNvSpPr txBox="1"/>
          <p:nvPr/>
        </p:nvSpPr>
        <p:spPr>
          <a:xfrm>
            <a:off x="4783372" y="1090453"/>
            <a:ext cx="4035596" cy="438709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L’agricultrice a 234 kilos de tomates, 50 kilos de tomates jaunes et le reste sont des tomates rouges. </a:t>
            </a:r>
            <a:endParaRPr lang="fr-FR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kilos de tomates </a:t>
            </a: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rouges y a-t-il </a:t>
            </a:r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 </a:t>
            </a:r>
            <a:endParaRPr lang="fr-FR" sz="2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A59E0A3-5B36-7989-09C8-F89DB05AF8E7}"/>
              </a:ext>
            </a:extLst>
          </p:cNvPr>
          <p:cNvSpPr txBox="1"/>
          <p:nvPr/>
        </p:nvSpPr>
        <p:spPr>
          <a:xfrm>
            <a:off x="331305" y="1090453"/>
            <a:ext cx="4029322" cy="34358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y a 9 tomates sur le plant: 5 tomates vertes et les autres rouges.</a:t>
            </a:r>
            <a:endParaRPr lang="fr-FR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tomates </a:t>
            </a: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rouges y a-t-il </a:t>
            </a:r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 </a:t>
            </a:r>
            <a:endParaRPr lang="fr-FR" sz="2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3213CF06-1E16-14CE-3E7D-DC325998034D}"/>
              </a:ext>
            </a:extLst>
          </p:cNvPr>
          <p:cNvSpPr txBox="1">
            <a:spLocks/>
          </p:cNvSpPr>
          <p:nvPr/>
        </p:nvSpPr>
        <p:spPr>
          <a:xfrm>
            <a:off x="1621428" y="39491"/>
            <a:ext cx="7886700" cy="7597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662790-5533-FDCC-0499-B748AA075A21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3F92FC-73D5-7489-C155-22E80784FC4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2B503423-94A5-9F1D-7839-C57EB1BD2362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D8EC660D-883B-AA8C-5BA5-75CA9D8A48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232" y="4881218"/>
            <a:ext cx="1243536" cy="18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791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ED5736F0-047B-DF9E-5997-AC69C53D5956}"/>
              </a:ext>
            </a:extLst>
          </p:cNvPr>
          <p:cNvCxnSpPr>
            <a:cxnSpLocks/>
          </p:cNvCxnSpPr>
          <p:nvPr/>
        </p:nvCxnSpPr>
        <p:spPr>
          <a:xfrm>
            <a:off x="4572000" y="921796"/>
            <a:ext cx="0" cy="571032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095" y="97603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163304" y="1139907"/>
            <a:ext cx="33046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Je cherche une partie des tomates.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01449" y="5455587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4 tomates</a:t>
            </a:r>
          </a:p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 rouges.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874423" y="4098904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5 + … = 9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532A5545-98AB-F7D0-77A9-0ED8AE41FBDD}"/>
              </a:ext>
            </a:extLst>
          </p:cNvPr>
          <p:cNvSpPr/>
          <p:nvPr/>
        </p:nvSpPr>
        <p:spPr>
          <a:xfrm>
            <a:off x="694305" y="2612488"/>
            <a:ext cx="1114697" cy="69988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0E185A65-ED27-9300-F0CF-61B44C9D1A53}"/>
              </a:ext>
            </a:extLst>
          </p:cNvPr>
          <p:cNvSpPr/>
          <p:nvPr/>
        </p:nvSpPr>
        <p:spPr>
          <a:xfrm>
            <a:off x="1887818" y="2612488"/>
            <a:ext cx="1114697" cy="69988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5E09EBBA-F290-5A0D-8EF2-4BDDE83809B0}"/>
              </a:ext>
            </a:extLst>
          </p:cNvPr>
          <p:cNvSpPr/>
          <p:nvPr/>
        </p:nvSpPr>
        <p:spPr>
          <a:xfrm>
            <a:off x="626055" y="2251118"/>
            <a:ext cx="2449753" cy="142261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64B45545-5E77-0DAB-926A-4B8576B52DAD}"/>
              </a:ext>
            </a:extLst>
          </p:cNvPr>
          <p:cNvSpPr/>
          <p:nvPr/>
        </p:nvSpPr>
        <p:spPr>
          <a:xfrm>
            <a:off x="1361596" y="2251118"/>
            <a:ext cx="908111" cy="44901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9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B9B4EFF-CFAF-E742-9297-8197560A3A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3574539" y="1155592"/>
            <a:ext cx="1885906" cy="972000"/>
          </a:xfrm>
          <a:prstGeom prst="rect">
            <a:avLst/>
          </a:prstGeom>
        </p:spPr>
      </p:pic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A5DB7E26-996D-EF8F-4EEF-39A79A7FE690}"/>
              </a:ext>
            </a:extLst>
          </p:cNvPr>
          <p:cNvSpPr/>
          <p:nvPr/>
        </p:nvSpPr>
        <p:spPr>
          <a:xfrm>
            <a:off x="4897960" y="921796"/>
            <a:ext cx="455947" cy="5209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6D13917-E801-053E-9326-F39D48DB94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3574539" y="5367049"/>
            <a:ext cx="1779368" cy="972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58E8DD44-C162-8151-DD30-DBE1C1168BB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3574539" y="3896584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2DCA4B0-3167-7B86-8538-41E181BC1B9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3574539" y="2559411"/>
            <a:ext cx="1813145" cy="9720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DDD6021-8800-13D0-6615-917CC469441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BB9AA23B-71A1-5DA9-7246-9AEC8C9B8DF4}"/>
              </a:ext>
            </a:extLst>
          </p:cNvPr>
          <p:cNvSpPr/>
          <p:nvPr/>
        </p:nvSpPr>
        <p:spPr>
          <a:xfrm>
            <a:off x="4935503" y="3795150"/>
            <a:ext cx="452181" cy="5411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9366BE2-5FE7-0BDD-479C-79CF17D26E5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A8D4546B-963B-0CF7-EF21-F04FF07073FB}"/>
              </a:ext>
            </a:extLst>
          </p:cNvPr>
          <p:cNvSpPr txBox="1"/>
          <p:nvPr/>
        </p:nvSpPr>
        <p:spPr>
          <a:xfrm>
            <a:off x="5676000" y="1124868"/>
            <a:ext cx="33046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Je cherche une partie des tomates.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DA59660-D9B5-8E17-F95A-7768FE599A3A}"/>
              </a:ext>
            </a:extLst>
          </p:cNvPr>
          <p:cNvSpPr/>
          <p:nvPr/>
        </p:nvSpPr>
        <p:spPr>
          <a:xfrm>
            <a:off x="6102077" y="2620627"/>
            <a:ext cx="2655152" cy="4284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234 kilos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7DE3A65-8110-D318-62AE-E0476D4BD4A4}"/>
              </a:ext>
            </a:extLst>
          </p:cNvPr>
          <p:cNvSpPr/>
          <p:nvPr/>
        </p:nvSpPr>
        <p:spPr>
          <a:xfrm>
            <a:off x="7477737" y="3049056"/>
            <a:ext cx="1279492" cy="42842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Reste ?</a:t>
            </a:r>
            <a:endParaRPr lang="fr-FR" sz="28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8B906C9-C49E-ACFC-568B-BADFC793F1EB}"/>
              </a:ext>
            </a:extLst>
          </p:cNvPr>
          <p:cNvSpPr/>
          <p:nvPr/>
        </p:nvSpPr>
        <p:spPr>
          <a:xfrm>
            <a:off x="6102077" y="3049057"/>
            <a:ext cx="1375659" cy="43175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A71D0F3F-E4AF-8724-FE58-8B4EDE2E2073}"/>
              </a:ext>
            </a:extLst>
          </p:cNvPr>
          <p:cNvSpPr txBox="1"/>
          <p:nvPr/>
        </p:nvSpPr>
        <p:spPr>
          <a:xfrm>
            <a:off x="5602707" y="5455587"/>
            <a:ext cx="37148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184 kilos de tomates rouges.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D91F464D-834F-DCB6-6ADC-F8AE9CA4C85F}"/>
              </a:ext>
            </a:extLst>
          </p:cNvPr>
          <p:cNvSpPr txBox="1"/>
          <p:nvPr/>
        </p:nvSpPr>
        <p:spPr>
          <a:xfrm>
            <a:off x="5676000" y="4099819"/>
            <a:ext cx="3304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234 – 50 = 184</a:t>
            </a:r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7CEE3064-1FD4-680A-C197-53014F51B0C7}"/>
              </a:ext>
            </a:extLst>
          </p:cNvPr>
          <p:cNvSpPr/>
          <p:nvPr/>
        </p:nvSpPr>
        <p:spPr>
          <a:xfrm>
            <a:off x="4897960" y="2409798"/>
            <a:ext cx="455947" cy="55767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6" name="Rectangle : coins arrondis 35">
            <a:extLst>
              <a:ext uri="{FF2B5EF4-FFF2-40B4-BE49-F238E27FC236}">
                <a16:creationId xmlns:a16="http://schemas.microsoft.com/office/drawing/2014/main" id="{5A42CF2E-A540-4A8D-8B12-773BC2D28ECD}"/>
              </a:ext>
            </a:extLst>
          </p:cNvPr>
          <p:cNvSpPr/>
          <p:nvPr/>
        </p:nvSpPr>
        <p:spPr>
          <a:xfrm>
            <a:off x="4991172" y="5216825"/>
            <a:ext cx="469273" cy="5656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1018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5" grpId="0" animBg="1"/>
      <p:bldP spid="24" grpId="0" animBg="1"/>
      <p:bldP spid="25" grpId="0" animBg="1"/>
      <p:bldP spid="4" grpId="0" animBg="1"/>
      <p:bldP spid="29" grpId="0"/>
      <p:bldP spid="30" grpId="0" animBg="1"/>
      <p:bldP spid="31" grpId="0" animBg="1"/>
      <p:bldP spid="32" grpId="0" animBg="1"/>
      <p:bldP spid="33" grpId="0"/>
      <p:bldP spid="3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3010</TotalTime>
  <Words>449</Words>
  <Application>Microsoft Office PowerPoint</Application>
  <PresentationFormat>Affichage à l'écran (4:3)</PresentationFormat>
  <Paragraphs>125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Cursive standard</vt:lpstr>
      <vt:lpstr>Webdings</vt:lpstr>
      <vt:lpstr>Thème Office</vt:lpstr>
      <vt:lpstr>Présentation PowerPoint</vt:lpstr>
      <vt:lpstr>Je cherche en suivant les 4 étapes :</vt:lpstr>
      <vt:lpstr>Cherchez la solution au problème :</vt:lpstr>
      <vt:lpstr>Je cherche en suivant les 4 étapes :</vt:lpstr>
      <vt:lpstr>Présentation PowerPoint</vt:lpstr>
      <vt:lpstr>Présentation PowerPoint</vt:lpstr>
      <vt:lpstr>Présentation PowerPoint</vt:lpstr>
      <vt:lpstr>Présentation PowerPoint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94</cp:revision>
  <dcterms:created xsi:type="dcterms:W3CDTF">2023-02-07T14:55:57Z</dcterms:created>
  <dcterms:modified xsi:type="dcterms:W3CDTF">2025-08-08T19:43:15Z</dcterms:modified>
</cp:coreProperties>
</file>